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538597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538597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5385972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5385972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538597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538597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538597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538597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5385972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5385972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5ecefb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45ecefb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5385972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5385972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d31e469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d31e469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4538597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4538597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5ecefbf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5ecefbf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31e469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31e469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538597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538597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1c7db7a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1c7db7a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d31e469c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d31e469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d31e469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d31e469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d31e469c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d31e469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31e469c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31e469c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d31e469c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d31e469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31e469c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31e469c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5ecefb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5ecefb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5ecefbf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5ecefbf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5gorm90TXJM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.jp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inf.ufrgs.br/~comba/papers/2005/rtrm-i3d05.pdf" TargetMode="External"/><Relationship Id="rId4" Type="http://schemas.openxmlformats.org/officeDocument/2006/relationships/hyperlink" Target="http://www.inf.ufrgs.br/~oliveira/RTM.html" TargetMode="External"/><Relationship Id="rId5" Type="http://schemas.openxmlformats.org/officeDocument/2006/relationships/hyperlink" Target="https://learnopengl.com/Advanced-Lighting/Parallax-Mapping" TargetMode="External"/><Relationship Id="rId6" Type="http://schemas.openxmlformats.org/officeDocument/2006/relationships/hyperlink" Target="http://online.ts2009.com/mediaWiki/index.php/Parallax_Occlusion_Map" TargetMode="External"/><Relationship Id="rId7" Type="http://schemas.openxmlformats.org/officeDocument/2006/relationships/hyperlink" Target="http://developer.download.nvidia.com/books/gpu_gems_3/samples/gems3_ch18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hyperlink" Target="https://www.youtube.com/watch?v=6PpWqUqeqeQ" TargetMode="External"/><Relationship Id="rId5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jpg"/><Relationship Id="rId5" Type="http://schemas.openxmlformats.org/officeDocument/2006/relationships/image" Target="../media/image6.jpg"/><Relationship Id="rId6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Relief Mapping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20025" l="0" r="8999" t="0"/>
          <a:stretch/>
        </p:blipFill>
        <p:spPr>
          <a:xfrm>
            <a:off x="2971238" y="771450"/>
            <a:ext cx="5487524" cy="4272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0" r="53823" t="0"/>
          <a:stretch/>
        </p:blipFill>
        <p:spPr>
          <a:xfrm>
            <a:off x="9285150" y="619050"/>
            <a:ext cx="175932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151" name="Google Shape;151;p22"/>
          <p:cNvPicPr preferRelativeResize="0"/>
          <p:nvPr/>
        </p:nvPicPr>
        <p:blipFill rotWithShape="1">
          <a:blip r:embed="rId4">
            <a:alphaModFix/>
          </a:blip>
          <a:srcRect b="0" l="53823" r="0" t="0"/>
          <a:stretch/>
        </p:blipFill>
        <p:spPr>
          <a:xfrm>
            <a:off x="696750" y="1689100"/>
            <a:ext cx="1759325" cy="17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2"/>
          <p:cNvCxnSpPr/>
          <p:nvPr/>
        </p:nvCxnSpPr>
        <p:spPr>
          <a:xfrm flipH="1">
            <a:off x="1292459" y="2139374"/>
            <a:ext cx="372300" cy="74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3" name="Google Shape;153;p22"/>
          <p:cNvSpPr txBox="1"/>
          <p:nvPr/>
        </p:nvSpPr>
        <p:spPr>
          <a:xfrm>
            <a:off x="1463484" y="1899924"/>
            <a:ext cx="579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Binary search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88" y="771450"/>
            <a:ext cx="5655425" cy="429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53823" r="0" t="0"/>
          <a:stretch/>
        </p:blipFill>
        <p:spPr>
          <a:xfrm>
            <a:off x="696750" y="1689100"/>
            <a:ext cx="1759325" cy="17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3"/>
          <p:cNvCxnSpPr/>
          <p:nvPr/>
        </p:nvCxnSpPr>
        <p:spPr>
          <a:xfrm flipH="1">
            <a:off x="1292459" y="2139374"/>
            <a:ext cx="372300" cy="74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2" name="Google Shape;162;p23"/>
          <p:cNvSpPr/>
          <p:nvPr/>
        </p:nvSpPr>
        <p:spPr>
          <a:xfrm>
            <a:off x="1375070" y="2621020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1463488" y="2444185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1463484" y="1899924"/>
            <a:ext cx="579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1198754" y="2385574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1417831" y="2532603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1457897" y="2352135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363371" y="2544083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1406132" y="2449557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linear search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51" y="795885"/>
            <a:ext cx="5623162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176" name="Google Shape;176;p24"/>
          <p:cNvPicPr preferRelativeResize="0"/>
          <p:nvPr/>
        </p:nvPicPr>
        <p:blipFill rotWithShape="1">
          <a:blip r:embed="rId4">
            <a:alphaModFix/>
          </a:blip>
          <a:srcRect b="0" l="53823" r="0" t="0"/>
          <a:stretch/>
        </p:blipFill>
        <p:spPr>
          <a:xfrm>
            <a:off x="696750" y="1689100"/>
            <a:ext cx="1759325" cy="17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4"/>
          <p:cNvCxnSpPr/>
          <p:nvPr/>
        </p:nvCxnSpPr>
        <p:spPr>
          <a:xfrm flipH="1">
            <a:off x="1337950" y="2310100"/>
            <a:ext cx="244500" cy="50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8" name="Google Shape;178;p24"/>
          <p:cNvSpPr/>
          <p:nvPr/>
        </p:nvSpPr>
        <p:spPr>
          <a:xfrm>
            <a:off x="1478601" y="2407850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1432944" y="2511381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1381179" y="2614911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1381175" y="2070650"/>
            <a:ext cx="579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152775" y="2756450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linear search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470525" y="741225"/>
            <a:ext cx="8224500" cy="4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Parallax occlusion mapping aka. relief mapping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reliefMapping(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texCoords)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numSteps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Compute the view ray in texture space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rayTexspace = TBNInverse * worldViewMatrixInverse * rayEyespace;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Increment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rayIncrementTexspace;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rayIncrementTexspace.xy = bumpiness * rayTexspace.xy / abs(rayTexspace.z * texSize);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rayIncrementTexspace.z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/numSteps;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Sampling state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samplePositionTexspace = vec3(texCoords,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sampledDepth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- texture(bumpTexture, samplePositionTexspace.xy).r;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Linear search</a:t>
            </a:r>
            <a:endParaRPr sz="105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; i &lt; numSteps &amp;&amp; samplePositionTexspace.z &lt; sampledDepth; ++i)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    samplePositionTexspace += rayIncrementTexspace;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    sampledDepth = </a:t>
            </a:r>
            <a:r>
              <a:rPr lang="en" sz="10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- texture(bumpTexture, samplePositionTexspace.xy).r;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samplePositionTexspace.xy;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Resultado de imagen de relaxed cone step mapping"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53823" r="0" t="0"/>
          <a:stretch/>
        </p:blipFill>
        <p:spPr>
          <a:xfrm>
            <a:off x="7165525" y="863400"/>
            <a:ext cx="1759325" cy="17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5"/>
          <p:cNvCxnSpPr/>
          <p:nvPr/>
        </p:nvCxnSpPr>
        <p:spPr>
          <a:xfrm flipH="1">
            <a:off x="7806725" y="1484400"/>
            <a:ext cx="244500" cy="50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1" name="Google Shape;191;p25"/>
          <p:cNvSpPr/>
          <p:nvPr/>
        </p:nvSpPr>
        <p:spPr>
          <a:xfrm>
            <a:off x="7947376" y="1582150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7901719" y="1685681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7849954" y="1789211"/>
            <a:ext cx="73200" cy="7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7849950" y="1244950"/>
            <a:ext cx="5799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7621550" y="1930750"/>
            <a:ext cx="325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hit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3: linear + binary search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399750" y="1148450"/>
            <a:ext cx="83445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Steps</a:t>
            </a:r>
            <a:endParaRPr b="1"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linear search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until finding a hit sample.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N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binary search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iterations from the hit sample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 each iteration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Reduce the sampling step to half its length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If the current sample is deeper than the depth map, go backwards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Else, go forwards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Interpenetration with other geometry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089100"/>
            <a:ext cx="660082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6218625" y="769700"/>
            <a:ext cx="2767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Need to modify gl_FragDepth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search across the ray in tangent space will return the “correct” texture coordinates.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Besides this, the “correct” depth could be computed and set into the output built-in variable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gl_FragDepth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Disables early z-test.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More inefficient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rgbClr val="09885A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9885A"/>
                </a:solidFill>
                <a:latin typeface="Roboto"/>
                <a:ea typeface="Roboto"/>
                <a:cs typeface="Roboto"/>
                <a:sym typeface="Roboto"/>
              </a:rPr>
              <a:t>Allows accurate object inter penetration.</a:t>
            </a:r>
            <a:endParaRPr sz="1200">
              <a:solidFill>
                <a:srgbClr val="0988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shadows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62" y="1235725"/>
            <a:ext cx="6984275" cy="34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6218625" y="769700"/>
            <a:ext cx="26634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forward shading: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Extra ray tracing to find the self-occluding geometry.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deferred shading: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free if we modify fragments’ depth with gl_FragDepth.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372450" y="983275"/>
            <a:ext cx="55992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 can provide outstanding results, but it is not a set-and-forget technique: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May cause texels to be visible which are from outside the texture mapping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more extreme the viewing angle, the more noticeable this artifact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the whole extent of a texture and use it with tiling (GL_REPEAT)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materials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Content creators: handle boundaries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Occluding objects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Avoid tiling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Whole extent of the texture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Thick border used as boundary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http://online.ts2009.com/mediaWiki/index.php/Parallax_Occlusion_Map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parallax mapping artifacts"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150" y="983275"/>
            <a:ext cx="2497450" cy="162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parallax mapping artifacts"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500" y="2753225"/>
            <a:ext cx="2000750" cy="19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372450" y="983275"/>
            <a:ext cx="55992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 can provide outstanding results, but it is not a set-and-forget technique: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May show layered discontinuities, also when viewing the surface from glancing angles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Factors incurring this artifact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Extreme viewing angles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Insufficient sampling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Increase the sampling density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expensive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Cone step relief mapping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Approaches rapidly to surface boundaries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18288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Extra storage for the cone parameters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relief mapping artifacts" id="230" name="Google Shape;230;p30"/>
          <p:cNvPicPr preferRelativeResize="0"/>
          <p:nvPr/>
        </p:nvPicPr>
        <p:blipFill rotWithShape="1">
          <a:blip r:embed="rId3">
            <a:alphaModFix/>
          </a:blip>
          <a:srcRect b="0" l="-3050" r="3050" t="0"/>
          <a:stretch/>
        </p:blipFill>
        <p:spPr>
          <a:xfrm>
            <a:off x="6151977" y="1135675"/>
            <a:ext cx="2497423" cy="16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4">
            <a:alphaModFix/>
          </a:blip>
          <a:srcRect b="13606" l="0" r="0" t="0"/>
          <a:stretch/>
        </p:blipFill>
        <p:spPr>
          <a:xfrm>
            <a:off x="6228050" y="2895425"/>
            <a:ext cx="2421350" cy="17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pic>
        <p:nvPicPr>
          <p:cNvPr id="237" name="Google Shape;237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500" y="881425"/>
            <a:ext cx="6378997" cy="39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Previously, in normal mapping...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72450" y="983275"/>
            <a:ext cx="83355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With bump / normal mapping we could add illumination details onto a surface…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detail with less geometry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of bump / normal maps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of the tangent space matrix (tangent space -&gt; local space)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omparrison of visualizing details on a mesh with and without normal mapping"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25" y="2975450"/>
            <a:ext cx="2423501" cy="136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pared de piedra sin efecto bumpmap. Las caras y bordes de la piedra no atrapan la luz directional en la escena."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8642"/>
          <a:stretch/>
        </p:blipFill>
        <p:spPr>
          <a:xfrm>
            <a:off x="2909074" y="2778687"/>
            <a:ext cx="2826650" cy="844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 misma pared de piedra con el bumpmapping aplicado. Los bordes de las piedras que encaran el sol reflejan la luz directional del sol de manera diferente a las caras de las piedras, y los bordes que miran lo opuesto." id="77" name="Google Shape;77;p14"/>
          <p:cNvPicPr preferRelativeResize="0"/>
          <p:nvPr/>
        </p:nvPicPr>
        <p:blipFill rotWithShape="1">
          <a:blip r:embed="rId5">
            <a:alphaModFix/>
          </a:blip>
          <a:srcRect b="0" l="0" r="0" t="8642"/>
          <a:stretch/>
        </p:blipFill>
        <p:spPr>
          <a:xfrm>
            <a:off x="2909074" y="3692855"/>
            <a:ext cx="2826650" cy="844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bump mapping"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2734" y="2594162"/>
            <a:ext cx="1836091" cy="900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79" name="Google Shape;79;p14"/>
          <p:cNvPicPr preferRelativeResize="0"/>
          <p:nvPr/>
        </p:nvPicPr>
        <p:blipFill rotWithShape="1">
          <a:blip r:embed="rId7">
            <a:alphaModFix/>
          </a:blip>
          <a:srcRect b="0" l="0" r="50184" t="0"/>
          <a:stretch/>
        </p:blipFill>
        <p:spPr>
          <a:xfrm>
            <a:off x="6033375" y="2594162"/>
            <a:ext cx="914923" cy="90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5468" y="3623300"/>
            <a:ext cx="1324816" cy="122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xyz axis" id="81" name="Google Shape;8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3994" y="3739960"/>
            <a:ext cx="1324825" cy="99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Cone-step relief mapping</a:t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150" y="771450"/>
            <a:ext cx="5755711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44" name="Google Shape;244;p32"/>
          <p:cNvPicPr preferRelativeResize="0"/>
          <p:nvPr/>
        </p:nvPicPr>
        <p:blipFill rotWithShape="1">
          <a:blip r:embed="rId4">
            <a:alphaModFix/>
          </a:blip>
          <a:srcRect b="17701" l="69943" r="2890" t="5734"/>
          <a:stretch/>
        </p:blipFill>
        <p:spPr>
          <a:xfrm>
            <a:off x="648025" y="3060350"/>
            <a:ext cx="1759325" cy="179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elaxed cone step mapping" id="245" name="Google Shape;245;p32"/>
          <p:cNvPicPr preferRelativeResize="0"/>
          <p:nvPr/>
        </p:nvPicPr>
        <p:blipFill rotWithShape="1">
          <a:blip r:embed="rId5">
            <a:alphaModFix/>
          </a:blip>
          <a:srcRect b="0" l="53823" r="0" t="0"/>
          <a:stretch/>
        </p:blipFill>
        <p:spPr>
          <a:xfrm>
            <a:off x="648025" y="1044475"/>
            <a:ext cx="1759325" cy="17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resources</a:t>
            </a:r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480200" y="1026250"/>
            <a:ext cx="81294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A couple of resources: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Original paper by Policarpo et al.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http://www.inf.ufrgs.br/~comba/papers/2005/rtrm-i3d05.pdf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Official relief mapping papers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http://www.inf.ufrgs.br/~oliveira/RTM.html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Parallax / steep parallax / parallax occlusion mapping tutorial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https://learnopengl.com/Advanced-Lighting/Parallax-Mapping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Parallax occlusion mapping definition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http://online.ts2009.com/mediaWiki/index.php/Parallax_Occlusion_Map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Relaxed cone-step relief mapping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http://developer.download.nvidia.com/books/gpu_gems_3/samples/gems3_ch18.pdf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5821550" y="1026250"/>
            <a:ext cx="2076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Detailed description of the algorithm here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3" name="Google Shape;253;p33"/>
          <p:cNvCxnSpPr>
            <a:stCxn id="252" idx="1"/>
          </p:cNvCxnSpPr>
          <p:nvPr/>
        </p:nvCxnSpPr>
        <p:spPr>
          <a:xfrm flipH="1">
            <a:off x="5259650" y="1327600"/>
            <a:ext cx="561900" cy="39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3"/>
          <p:cNvSpPr txBox="1"/>
          <p:nvPr/>
        </p:nvSpPr>
        <p:spPr>
          <a:xfrm>
            <a:off x="7562200" y="3145650"/>
            <a:ext cx="2076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Detailed description of the cone-stepping extension here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33"/>
          <p:cNvCxnSpPr>
            <a:stCxn id="254" idx="1"/>
          </p:cNvCxnSpPr>
          <p:nvPr/>
        </p:nvCxnSpPr>
        <p:spPr>
          <a:xfrm flipH="1">
            <a:off x="6566800" y="3527400"/>
            <a:ext cx="995400" cy="74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descr="Resultado de imagen de parallax occlusion mapping vs normal mapping"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050" y="983906"/>
            <a:ext cx="3493450" cy="34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 of normal mapping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650" y="2360200"/>
            <a:ext cx="2102850" cy="2102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normal mapping vs parallax occlusion mapping" id="88" name="Google Shape;88;p15"/>
          <p:cNvPicPr preferRelativeResize="0"/>
          <p:nvPr/>
        </p:nvPicPr>
        <p:blipFill rotWithShape="1">
          <a:blip r:embed="rId4">
            <a:alphaModFix/>
          </a:blip>
          <a:srcRect b="50285" l="50551" r="0" t="0"/>
          <a:stretch/>
        </p:blipFill>
        <p:spPr>
          <a:xfrm>
            <a:off x="1799494" y="2360200"/>
            <a:ext cx="2788875" cy="21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372450" y="983275"/>
            <a:ext cx="83355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Even boosting illumination details, it has a couple of shortcomings…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image is not view-dependent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Flat polygons don’t look so bumpy when observed from glancing angles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Relief mapping to the rescue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372450" y="983275"/>
            <a:ext cx="833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is another technique that can achieve even better results.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normal mapping vs parallax occlusion mapping" id="96" name="Google Shape;96;p16"/>
          <p:cNvPicPr preferRelativeResize="0"/>
          <p:nvPr/>
        </p:nvPicPr>
        <p:blipFill rotWithShape="1">
          <a:blip r:embed="rId3">
            <a:alphaModFix/>
          </a:blip>
          <a:srcRect b="50480" l="0" r="58602" t="0"/>
          <a:stretch/>
        </p:blipFill>
        <p:spPr>
          <a:xfrm>
            <a:off x="428188" y="2086050"/>
            <a:ext cx="2686941" cy="241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normal mapping vs parallax occlusion mapping"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59977" t="50480"/>
          <a:stretch/>
        </p:blipFill>
        <p:spPr>
          <a:xfrm>
            <a:off x="6118186" y="2086050"/>
            <a:ext cx="2597627" cy="241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normal mapping vs parallax occlusion mapping" id="98" name="Google Shape;98;p16"/>
          <p:cNvPicPr preferRelativeResize="0"/>
          <p:nvPr/>
        </p:nvPicPr>
        <p:blipFill rotWithShape="1">
          <a:blip r:embed="rId3">
            <a:alphaModFix/>
          </a:blip>
          <a:srcRect b="50480" l="50532" r="9445" t="0"/>
          <a:stretch/>
        </p:blipFill>
        <p:spPr>
          <a:xfrm>
            <a:off x="3317845" y="2086050"/>
            <a:ext cx="2597611" cy="24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428200" y="1648950"/>
            <a:ext cx="82875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Color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             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         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Relief mapping to the rescue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75" y="2111850"/>
            <a:ext cx="2400225" cy="24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2111850"/>
            <a:ext cx="2400225" cy="24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1943175" y="1657500"/>
            <a:ext cx="5142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 mapping                     Relief mapping</a:t>
            </a:r>
            <a:endParaRPr b="1"/>
          </a:p>
        </p:txBody>
      </p:sp>
      <p:sp>
        <p:nvSpPr>
          <p:cNvPr id="108" name="Google Shape;108;p17"/>
          <p:cNvSpPr txBox="1"/>
          <p:nvPr/>
        </p:nvSpPr>
        <p:spPr>
          <a:xfrm>
            <a:off x="372450" y="983275"/>
            <a:ext cx="833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is another technique that can achieve even better results.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names</a:t>
            </a:r>
            <a:endParaRPr/>
          </a:p>
        </p:txBody>
      </p:sp>
      <p:pic>
        <p:nvPicPr>
          <p:cNvPr descr="Imagen relacionada" id="114" name="Google Shape;114;p18"/>
          <p:cNvPicPr preferRelativeResize="0"/>
          <p:nvPr/>
        </p:nvPicPr>
        <p:blipFill rotWithShape="1">
          <a:blip r:embed="rId3">
            <a:alphaModFix/>
          </a:blip>
          <a:srcRect b="8831" l="0" r="0" t="16769"/>
          <a:stretch/>
        </p:blipFill>
        <p:spPr>
          <a:xfrm>
            <a:off x="3783500" y="983275"/>
            <a:ext cx="3712600" cy="10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372450" y="983275"/>
            <a:ext cx="2998500" cy="3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Techniques with different names, yet they do essentially the same job: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Steep parallax mapping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Parallax occlusion mapping (Unreal Engine 4)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See this </a:t>
            </a:r>
            <a:r>
              <a:rPr b="1"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DEMO</a:t>
            </a:r>
            <a:endParaRPr b="1"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783500" y="1936344"/>
            <a:ext cx="3128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POM in Shader Forge</a:t>
            </a:r>
            <a:endParaRPr b="1"/>
          </a:p>
        </p:txBody>
      </p:sp>
      <p:pic>
        <p:nvPicPr>
          <p:cNvPr descr="Imagen relacionada" id="117" name="Google Shape;117;p18"/>
          <p:cNvPicPr preferRelativeResize="0"/>
          <p:nvPr/>
        </p:nvPicPr>
        <p:blipFill rotWithShape="1">
          <a:blip r:embed="rId5">
            <a:alphaModFix/>
          </a:blip>
          <a:srcRect b="0" l="0" r="0" t="28499"/>
          <a:stretch/>
        </p:blipFill>
        <p:spPr>
          <a:xfrm>
            <a:off x="3783500" y="2539525"/>
            <a:ext cx="4666550" cy="18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3783500" y="4374750"/>
            <a:ext cx="4666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POM in Unreal Engine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need?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372450" y="983275"/>
            <a:ext cx="833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Relief mapping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is another technique that can achieve even better results.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geometry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that we will render can be the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same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flat polygon, a model…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Per-vertex attributes: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Tangent space matrix (TBN)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input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is almost the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same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 in normal mapping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Color maps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Bump map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 map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Other transformation matrices...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technique runs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completely in the shader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like normal mapping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algorithm is different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Several texture lookups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bump mapping"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50" y="2840300"/>
            <a:ext cx="1080074" cy="52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26" name="Google Shape;126;p19"/>
          <p:cNvPicPr preferRelativeResize="0"/>
          <p:nvPr/>
        </p:nvPicPr>
        <p:blipFill rotWithShape="1">
          <a:blip r:embed="rId4">
            <a:alphaModFix/>
          </a:blip>
          <a:srcRect b="0" l="0" r="50184" t="0"/>
          <a:stretch/>
        </p:blipFill>
        <p:spPr>
          <a:xfrm>
            <a:off x="4318875" y="2840300"/>
            <a:ext cx="538201" cy="52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angent space matrix"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275" y="1519950"/>
            <a:ext cx="1123200" cy="84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transformation matrices" id="128" name="Google Shape;128;p19"/>
          <p:cNvPicPr preferRelativeResize="0"/>
          <p:nvPr/>
        </p:nvPicPr>
        <p:blipFill rotWithShape="1">
          <a:blip r:embed="rId6">
            <a:alphaModFix/>
          </a:blip>
          <a:srcRect b="0" l="8897" r="24657" t="0"/>
          <a:stretch/>
        </p:blipFill>
        <p:spPr>
          <a:xfrm>
            <a:off x="6776350" y="2715825"/>
            <a:ext cx="1712275" cy="9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2373600" y="2944425"/>
            <a:ext cx="258600" cy="456300"/>
          </a:xfrm>
          <a:prstGeom prst="rightBrace">
            <a:avLst>
              <a:gd fmla="val 25000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2601800" y="2998725"/>
            <a:ext cx="669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both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399750" y="1148450"/>
            <a:ext cx="83445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Having the depth map of the surface, perform a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search in texture space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to find the texture coordinates where the view ray hit the surface (the surface as described by the depth map).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It’s basically a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small-scale ray tracing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algorithm.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Idea</a:t>
            </a:r>
            <a:endParaRPr/>
          </a:p>
        </p:txBody>
      </p:sp>
      <p:pic>
        <p:nvPicPr>
          <p:cNvPr descr="Resultado de imagen de display case"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25" y="972375"/>
            <a:ext cx="5470350" cy="38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998700" y="972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Imagine a showcase like this…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can see through the glass from different points of view.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Neither a single color texture nor a normal map can catch that.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depth map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can help… objects have depth.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